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2" r:id="rId5"/>
    <p:sldId id="263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58" d="100"/>
          <a:sy n="58" d="100"/>
        </p:scale>
        <p:origin x="114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BD1DC-F38A-44EF-A13D-E62540A4453C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EB187-EDB1-4C92-A841-3B1F554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57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45022-D38A-45D2-BEED-BF62898FF695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6E018-BE68-462D-A4AE-C656966B4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6E018-BE68-462D-A4AE-C656966B4EF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9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7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4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7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32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88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74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99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1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2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6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2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1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4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5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7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E1E2BE5-F5E0-4F48-9E1A-1BE4DEDFB2B1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37CDD-3777-4A43-AF63-D197D85866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29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866442" y="838200"/>
            <a:ext cx="6620968" cy="180558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>
                    <a:lumMod val="95000"/>
                    <a:lumOff val="5000"/>
                  </a:schemeClr>
                </a:solidFill>
                <a:latin typeface="Rockwell Extra Bold" pitchFamily="18" charset="0"/>
              </a:rPr>
              <a:t>Terminology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57200" y="2667000"/>
            <a:ext cx="8305800" cy="2777196"/>
          </a:xfrm>
        </p:spPr>
        <p:txBody>
          <a:bodyPr/>
          <a:lstStyle/>
          <a:p>
            <a:endParaRPr lang="en-US" sz="4800" dirty="0">
              <a:latin typeface="Rockwell" pitchFamily="18" charset="0"/>
            </a:endParaRPr>
          </a:p>
          <a:p>
            <a:r>
              <a:rPr lang="en-US" sz="4800" dirty="0">
                <a:latin typeface="Rockwell" pitchFamily="18" charset="0"/>
              </a:rPr>
              <a:t>Anatomical Planes</a:t>
            </a:r>
          </a:p>
          <a:p>
            <a:pPr algn="ctr"/>
            <a:r>
              <a:rPr lang="en-US" dirty="0">
                <a:latin typeface="Rockwell" pitchFamily="18" charset="0"/>
              </a:rPr>
              <a:t>Lesson one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19800" y="6183868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August 21,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Rockwell" pitchFamily="18" charset="0"/>
              </a:rPr>
              <a:t>Terminology-Introduction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solidFill>
                  <a:schemeClr val="tx2"/>
                </a:solidFill>
                <a:latin typeface="Rockwell" pitchFamily="18" charset="0"/>
              </a:rPr>
              <a:t>Think about medical terms you have heard or read about.</a:t>
            </a:r>
          </a:p>
          <a:p>
            <a:pPr>
              <a:buNone/>
            </a:pPr>
            <a:endParaRPr lang="en-US" sz="1600" dirty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3600" dirty="0">
                <a:solidFill>
                  <a:schemeClr val="tx2"/>
                </a:solidFill>
                <a:latin typeface="Rockwell" pitchFamily="18" charset="0"/>
              </a:rPr>
              <a:t>Write as many terms as you can think of on a piece of paper and define them.</a:t>
            </a:r>
          </a:p>
          <a:p>
            <a:pPr>
              <a:buNone/>
            </a:pPr>
            <a:endParaRPr lang="en-US" sz="1600" dirty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3600" dirty="0">
                <a:solidFill>
                  <a:schemeClr val="tx2"/>
                </a:solidFill>
                <a:latin typeface="Rockwell" pitchFamily="18" charset="0"/>
              </a:rPr>
              <a:t>As we define the terms, if the term is on your list cross it off of your list.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Rockwell" pitchFamily="18" charset="0"/>
              </a:rPr>
              <a:t>Terminology-Anatomical Position</a:t>
            </a:r>
          </a:p>
        </p:txBody>
      </p:sp>
      <p:pic>
        <p:nvPicPr>
          <p:cNvPr id="12" name="Content Placeholder 11" descr="Anatomical Position-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828800"/>
            <a:ext cx="3657600" cy="4343400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chemeClr val="tx2"/>
                </a:solidFill>
                <a:latin typeface="Rockwell" pitchFamily="18" charset="0"/>
              </a:rPr>
              <a:t>Anatomical Position </a:t>
            </a:r>
          </a:p>
          <a:p>
            <a:endParaRPr lang="en-US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3200" dirty="0">
                <a:latin typeface="Rockwell" pitchFamily="18" charset="0"/>
              </a:rPr>
              <a:t>Erect stance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Arms at the sides</a:t>
            </a:r>
          </a:p>
          <a:p>
            <a:pPr lvl="1"/>
            <a:r>
              <a:rPr lang="en-US" sz="3200" dirty="0">
                <a:latin typeface="Rockwell" pitchFamily="18" charset="0"/>
              </a:rPr>
              <a:t>Palms facing forward</a:t>
            </a:r>
            <a:endParaRPr lang="en-US" sz="3200" dirty="0">
              <a:solidFill>
                <a:schemeClr val="tx2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Rockwell" pitchFamily="18" charset="0"/>
              </a:rPr>
              <a:t>Terminology-Anatomical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572000" cy="4572000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Frontal or Coronal Plane:</a:t>
            </a:r>
          </a:p>
          <a:p>
            <a:pPr>
              <a:buNone/>
            </a:pPr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2800" dirty="0">
                <a:latin typeface="Rockwell" pitchFamily="18" charset="0"/>
              </a:rPr>
              <a:t>Divides the body into </a:t>
            </a:r>
            <a:r>
              <a:rPr lang="en-US" sz="2800" b="1" u="sng" dirty="0">
                <a:solidFill>
                  <a:schemeClr val="bg1"/>
                </a:solidFill>
                <a:latin typeface="Rockwell" pitchFamily="18" charset="0"/>
              </a:rPr>
              <a:t>front &amp; back</a:t>
            </a:r>
            <a:r>
              <a:rPr lang="en-US" sz="2800" b="1" dirty="0">
                <a:solidFill>
                  <a:schemeClr val="bg1"/>
                </a:solidFill>
                <a:latin typeface="Rockwell" pitchFamily="18" charset="0"/>
              </a:rPr>
              <a:t> </a:t>
            </a:r>
            <a:r>
              <a:rPr lang="en-US" sz="2800" dirty="0">
                <a:latin typeface="Rockwell" pitchFamily="18" charset="0"/>
              </a:rPr>
              <a:t>parts</a:t>
            </a:r>
          </a:p>
          <a:p>
            <a:pPr lvl="1"/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2800" dirty="0">
                <a:latin typeface="Rockwell" pitchFamily="18" charset="0"/>
              </a:rPr>
              <a:t>Think of a line splitting you from front to back</a:t>
            </a:r>
          </a:p>
          <a:p>
            <a:pPr lvl="1"/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2800" dirty="0">
                <a:latin typeface="Rockwell" pitchFamily="18" charset="0"/>
              </a:rPr>
              <a:t>Frontal = Front &amp; Back</a:t>
            </a:r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3000" y="2133600"/>
            <a:ext cx="3124200" cy="3905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Rockwell" pitchFamily="18" charset="0"/>
              </a:rPr>
              <a:t>Terminology-Anatomical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828800"/>
            <a:ext cx="5257800" cy="45720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Mid-</a:t>
            </a:r>
            <a:r>
              <a:rPr lang="en-US" sz="2800" dirty="0" err="1">
                <a:solidFill>
                  <a:schemeClr val="tx2"/>
                </a:solidFill>
                <a:latin typeface="Rockwell" pitchFamily="18" charset="0"/>
              </a:rPr>
              <a:t>Sagittal</a:t>
            </a:r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 or Median Plane</a:t>
            </a:r>
          </a:p>
          <a:p>
            <a:pPr lvl="1"/>
            <a:r>
              <a:rPr lang="en-US" sz="2800" dirty="0">
                <a:latin typeface="Rockwell" pitchFamily="18" charset="0"/>
              </a:rPr>
              <a:t>Divides the body into </a:t>
            </a:r>
            <a:r>
              <a:rPr lang="en-US" sz="2800" b="1" u="sng" dirty="0">
                <a:solidFill>
                  <a:schemeClr val="bg1"/>
                </a:solidFill>
                <a:latin typeface="Rockwell" pitchFamily="18" charset="0"/>
              </a:rPr>
              <a:t>equal</a:t>
            </a:r>
            <a:r>
              <a:rPr lang="en-US" sz="2800" b="1" u="sng" dirty="0">
                <a:latin typeface="Rockwell" pitchFamily="18" charset="0"/>
              </a:rPr>
              <a:t> </a:t>
            </a:r>
            <a:r>
              <a:rPr lang="en-US" sz="2800" u="sng" dirty="0">
                <a:latin typeface="Rockwell" pitchFamily="18" charset="0"/>
              </a:rPr>
              <a:t>left &amp; right parts</a:t>
            </a:r>
          </a:p>
          <a:p>
            <a:pPr lvl="1"/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3000" dirty="0" err="1">
                <a:solidFill>
                  <a:schemeClr val="tx2"/>
                </a:solidFill>
                <a:latin typeface="Rockwell" pitchFamily="18" charset="0"/>
              </a:rPr>
              <a:t>Sagittal</a:t>
            </a:r>
            <a:r>
              <a:rPr lang="en-US" sz="3000" dirty="0">
                <a:solidFill>
                  <a:schemeClr val="tx2"/>
                </a:solidFill>
                <a:latin typeface="Rockwell" pitchFamily="18" charset="0"/>
              </a:rPr>
              <a:t> Plane</a:t>
            </a:r>
          </a:p>
          <a:p>
            <a:pPr lvl="1"/>
            <a:r>
              <a:rPr lang="en-US" sz="2800" dirty="0">
                <a:latin typeface="Rockwell" pitchFamily="18" charset="0"/>
              </a:rPr>
              <a:t>Divides the body into     </a:t>
            </a:r>
            <a:r>
              <a:rPr lang="en-US" sz="2800" b="1" u="sng" dirty="0">
                <a:solidFill>
                  <a:schemeClr val="bg1"/>
                </a:solidFill>
                <a:latin typeface="Rockwell" pitchFamily="18" charset="0"/>
              </a:rPr>
              <a:t>un-equal</a:t>
            </a:r>
            <a:r>
              <a:rPr lang="en-US" sz="2800" b="1" u="sng" dirty="0">
                <a:latin typeface="Rockwell" pitchFamily="18" charset="0"/>
              </a:rPr>
              <a:t> </a:t>
            </a:r>
            <a:r>
              <a:rPr lang="en-US" sz="2800" u="sng" dirty="0">
                <a:latin typeface="Rockwell" pitchFamily="18" charset="0"/>
              </a:rPr>
              <a:t>left &amp; right parts</a:t>
            </a:r>
            <a:endParaRPr lang="en-US" sz="2800" u="sng" dirty="0">
              <a:solidFill>
                <a:schemeClr val="tx2"/>
              </a:solidFill>
              <a:latin typeface="Rockwell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91200" y="2489200"/>
            <a:ext cx="2667000" cy="333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Rockwell" pitchFamily="18" charset="0"/>
              </a:rPr>
              <a:t>Terminology-Anatomical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Transverse Plane</a:t>
            </a:r>
          </a:p>
          <a:p>
            <a:pPr lvl="1"/>
            <a:r>
              <a:rPr lang="en-US" sz="2800" dirty="0">
                <a:latin typeface="Rockwell" pitchFamily="18" charset="0"/>
              </a:rPr>
              <a:t>Divides the body into </a:t>
            </a:r>
            <a:r>
              <a:rPr lang="en-US" sz="2800" b="1" u="sng" dirty="0">
                <a:solidFill>
                  <a:schemeClr val="bg1"/>
                </a:solidFill>
                <a:latin typeface="Rockwell" pitchFamily="18" charset="0"/>
              </a:rPr>
              <a:t>top &amp; bottom </a:t>
            </a:r>
            <a:r>
              <a:rPr lang="en-US" sz="2800" dirty="0">
                <a:latin typeface="Rockwell" pitchFamily="18" charset="0"/>
              </a:rPr>
              <a:t>parts</a:t>
            </a:r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81600" y="2228850"/>
            <a:ext cx="2971800" cy="3714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Rockwell" pitchFamily="18" charset="0"/>
              </a:rPr>
              <a:t>Terminology-Anatomical Planes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Frontal/Coronal Plane</a:t>
            </a:r>
          </a:p>
          <a:p>
            <a:pPr lvl="1"/>
            <a:r>
              <a:rPr lang="en-US" sz="2800" dirty="0">
                <a:latin typeface="Rockwell" pitchFamily="18" charset="0"/>
              </a:rPr>
              <a:t>Divides the body into front &amp; back parts</a:t>
            </a:r>
          </a:p>
          <a:p>
            <a:pPr lvl="1"/>
            <a:endParaRPr lang="en-US" dirty="0">
              <a:latin typeface="Rockwell" pitchFamily="18" charset="0"/>
            </a:endParaRPr>
          </a:p>
          <a:p>
            <a:pPr lvl="1">
              <a:buNone/>
            </a:pPr>
            <a:endParaRPr lang="en-US" sz="3600" dirty="0">
              <a:latin typeface="Rockwell" pitchFamily="18" charset="0"/>
            </a:endParaRPr>
          </a:p>
          <a:p>
            <a:r>
              <a:rPr lang="en-US" sz="2800" dirty="0" err="1">
                <a:solidFill>
                  <a:schemeClr val="tx2"/>
                </a:solidFill>
                <a:latin typeface="Rockwell" pitchFamily="18" charset="0"/>
              </a:rPr>
              <a:t>Sagittal</a:t>
            </a:r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 Plane</a:t>
            </a:r>
          </a:p>
          <a:p>
            <a:pPr lvl="1"/>
            <a:r>
              <a:rPr lang="en-US" sz="2800" dirty="0">
                <a:latin typeface="Rockwell" pitchFamily="18" charset="0"/>
              </a:rPr>
              <a:t>Divides the body into unequal left &amp; right parts</a:t>
            </a:r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Mid-</a:t>
            </a:r>
            <a:r>
              <a:rPr lang="en-US" sz="2800" dirty="0" err="1">
                <a:solidFill>
                  <a:schemeClr val="tx2"/>
                </a:solidFill>
                <a:latin typeface="Rockwell" pitchFamily="18" charset="0"/>
              </a:rPr>
              <a:t>Sagittal</a:t>
            </a:r>
            <a:r>
              <a:rPr lang="en-US" sz="2800" dirty="0">
                <a:solidFill>
                  <a:schemeClr val="tx2"/>
                </a:solidFill>
                <a:latin typeface="Rockwell" pitchFamily="18" charset="0"/>
              </a:rPr>
              <a:t>/Median Plane</a:t>
            </a:r>
          </a:p>
          <a:p>
            <a:pPr lvl="1"/>
            <a:r>
              <a:rPr lang="en-US" sz="2800" dirty="0">
                <a:latin typeface="Rockwell" pitchFamily="18" charset="0"/>
              </a:rPr>
              <a:t>Divides the body into equal left &amp; right parts</a:t>
            </a:r>
          </a:p>
          <a:p>
            <a:pPr lvl="1">
              <a:buNone/>
            </a:pPr>
            <a:endParaRPr lang="en-US" sz="3600" dirty="0">
              <a:latin typeface="Rockwell" pitchFamily="18" charset="0"/>
            </a:endParaRPr>
          </a:p>
          <a:p>
            <a:r>
              <a:rPr lang="en-US" sz="3000" dirty="0">
                <a:solidFill>
                  <a:schemeClr val="tx2"/>
                </a:solidFill>
                <a:latin typeface="Rockwell" pitchFamily="18" charset="0"/>
              </a:rPr>
              <a:t>Transverse Plane</a:t>
            </a:r>
          </a:p>
          <a:p>
            <a:pPr lvl="1"/>
            <a:r>
              <a:rPr lang="en-US" sz="2800" dirty="0">
                <a:latin typeface="Rockwell" pitchFamily="18" charset="0"/>
              </a:rPr>
              <a:t>Divides the body into top &amp; bottom parts</a:t>
            </a:r>
            <a:endParaRPr lang="en-US" sz="2800" dirty="0">
              <a:solidFill>
                <a:schemeClr val="tx2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Rockwell" pitchFamily="18" charset="0"/>
              </a:rPr>
              <a:t>Terminology-Anatomical Planes</a:t>
            </a:r>
          </a:p>
        </p:txBody>
      </p:sp>
      <p:pic>
        <p:nvPicPr>
          <p:cNvPr id="9" name="Content Placeholder 8" descr="anatomy-planes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1828800"/>
            <a:ext cx="4629150" cy="4114800"/>
          </a:xfrm>
        </p:spPr>
      </p:pic>
      <p:sp>
        <p:nvSpPr>
          <p:cNvPr id="4" name="Rectangle 3"/>
          <p:cNvSpPr/>
          <p:nvPr/>
        </p:nvSpPr>
        <p:spPr>
          <a:xfrm>
            <a:off x="3276600" y="1828800"/>
            <a:ext cx="1066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2286000"/>
            <a:ext cx="1066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28194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757</TotalTime>
  <Words>187</Words>
  <Application>Microsoft Office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Rockwell</vt:lpstr>
      <vt:lpstr>Rockwell Extra Bold</vt:lpstr>
      <vt:lpstr>Wingdings 3</vt:lpstr>
      <vt:lpstr>Ion</vt:lpstr>
      <vt:lpstr>Terminology</vt:lpstr>
      <vt:lpstr>Terminology-Introduction</vt:lpstr>
      <vt:lpstr>Terminology-Anatomical Position</vt:lpstr>
      <vt:lpstr>Terminology-Anatomical Planes</vt:lpstr>
      <vt:lpstr>Terminology-Anatomical Planes</vt:lpstr>
      <vt:lpstr>Terminology-Anatomical Planes</vt:lpstr>
      <vt:lpstr>Terminology-Anatomical Planes</vt:lpstr>
      <vt:lpstr>Terminology-Anatomical Planes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</dc:title>
  <dc:creator>Basset Hounds</dc:creator>
  <cp:lastModifiedBy>Nicholson Julia</cp:lastModifiedBy>
  <cp:revision>34</cp:revision>
  <dcterms:created xsi:type="dcterms:W3CDTF">2010-07-26T02:34:12Z</dcterms:created>
  <dcterms:modified xsi:type="dcterms:W3CDTF">2017-08-21T15:42:37Z</dcterms:modified>
</cp:coreProperties>
</file>